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handoutMasterIdLst>
    <p:handoutMasterId r:id="rId37"/>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24" r:id="rId15"/>
    <p:sldId id="307" r:id="rId16"/>
    <p:sldId id="308" r:id="rId17"/>
    <p:sldId id="310" r:id="rId18"/>
    <p:sldId id="309" r:id="rId19"/>
    <p:sldId id="301" r:id="rId20"/>
    <p:sldId id="298" r:id="rId21"/>
    <p:sldId id="286" r:id="rId22"/>
    <p:sldId id="288" r:id="rId23"/>
    <p:sldId id="332" r:id="rId24"/>
    <p:sldId id="315" r:id="rId25"/>
    <p:sldId id="331" r:id="rId26"/>
    <p:sldId id="325" r:id="rId27"/>
    <p:sldId id="328" r:id="rId28"/>
    <p:sldId id="329" r:id="rId29"/>
    <p:sldId id="326" r:id="rId30"/>
    <p:sldId id="330" r:id="rId31"/>
    <p:sldId id="323" r:id="rId32"/>
    <p:sldId id="283" r:id="rId33"/>
    <p:sldId id="28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7/15/2020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7/15/2020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7/15/2020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7/15/2020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7/15/2020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7/15/2020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7/15/2020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7/15/2020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9981206" y="725150"/>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51636" y="3798626"/>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8AF3-99E7-4A55-A8BC-4FFCF7F99B18}"/>
              </a:ext>
            </a:extLst>
          </p:cNvPr>
          <p:cNvSpPr>
            <a:spLocks noGrp="1"/>
          </p:cNvSpPr>
          <p:nvPr>
            <p:ph type="title"/>
          </p:nvPr>
        </p:nvSpPr>
        <p:spPr>
          <a:xfrm>
            <a:off x="2741645" y="242595"/>
            <a:ext cx="5422641" cy="583157"/>
          </a:xfrm>
        </p:spPr>
        <p:txBody>
          <a:bodyPr/>
          <a:lstStyle/>
          <a:p>
            <a:r>
              <a:rPr lang="en-US" b="1" dirty="0">
                <a:solidFill>
                  <a:srgbClr val="FF0000"/>
                </a:solidFill>
              </a:rPr>
              <a:t>Project Activity Diagram</a:t>
            </a:r>
            <a:endParaRPr lang="en-IN" b="1" dirty="0">
              <a:solidFill>
                <a:srgbClr val="FF0000"/>
              </a:solidFill>
            </a:endParaRPr>
          </a:p>
        </p:txBody>
      </p:sp>
      <p:pic>
        <p:nvPicPr>
          <p:cNvPr id="5" name="Content Placeholder 4">
            <a:extLst>
              <a:ext uri="{FF2B5EF4-FFF2-40B4-BE49-F238E27FC236}">
                <a16:creationId xmlns:a16="http://schemas.microsoft.com/office/drawing/2014/main" id="{88D7ED7B-4B5D-4F0E-A82E-A41E420C52B0}"/>
              </a:ext>
            </a:extLst>
          </p:cNvPr>
          <p:cNvPicPr>
            <a:picLocks noGrp="1" noChangeAspect="1"/>
          </p:cNvPicPr>
          <p:nvPr>
            <p:ph idx="1"/>
          </p:nvPr>
        </p:nvPicPr>
        <p:blipFill>
          <a:blip r:embed="rId2"/>
          <a:stretch>
            <a:fillRect/>
          </a:stretch>
        </p:blipFill>
        <p:spPr>
          <a:xfrm>
            <a:off x="2603242" y="1100753"/>
            <a:ext cx="6839338" cy="5514652"/>
          </a:xfrm>
        </p:spPr>
      </p:pic>
    </p:spTree>
    <p:extLst>
      <p:ext uri="{BB962C8B-B14F-4D97-AF65-F5344CB8AC3E}">
        <p14:creationId xmlns:p14="http://schemas.microsoft.com/office/powerpoint/2010/main" val="10002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3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76C9-DCA8-42A1-9213-833195379830}"/>
              </a:ext>
            </a:extLst>
          </p:cNvPr>
          <p:cNvSpPr>
            <a:spLocks noGrp="1"/>
          </p:cNvSpPr>
          <p:nvPr>
            <p:ph type="title"/>
          </p:nvPr>
        </p:nvSpPr>
        <p:spPr>
          <a:xfrm>
            <a:off x="3854042" y="226502"/>
            <a:ext cx="4065165" cy="584955"/>
          </a:xfrm>
        </p:spPr>
        <p:txBody>
          <a:bodyPr/>
          <a:lstStyle/>
          <a:p>
            <a:r>
              <a:rPr lang="en-US" b="1" dirty="0">
                <a:solidFill>
                  <a:srgbClr val="FF0000"/>
                </a:solidFill>
                <a:latin typeface="Times New Roman" panose="02020603050405020304" pitchFamily="18" charset="0"/>
                <a:cs typeface="Times New Roman" panose="02020603050405020304" pitchFamily="18" charset="0"/>
              </a:rPr>
              <a:t>SCREENSHOTS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049BDF-10DE-4DEA-8FBB-61344C167933}"/>
              </a:ext>
            </a:extLst>
          </p:cNvPr>
          <p:cNvSpPr>
            <a:spLocks noGrp="1"/>
          </p:cNvSpPr>
          <p:nvPr>
            <p:ph idx="1"/>
          </p:nvPr>
        </p:nvSpPr>
        <p:spPr>
          <a:xfrm>
            <a:off x="947956" y="1098958"/>
            <a:ext cx="9948644" cy="5078005"/>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Wrist Band Assembly</a:t>
            </a:r>
          </a:p>
          <a:p>
            <a:pPr marL="0" indent="0">
              <a:buNone/>
            </a:pPr>
            <a:endParaRPr lang="en-IN" sz="2400" dirty="0"/>
          </a:p>
        </p:txBody>
      </p:sp>
      <p:pic>
        <p:nvPicPr>
          <p:cNvPr id="5" name="Picture 4">
            <a:extLst>
              <a:ext uri="{FF2B5EF4-FFF2-40B4-BE49-F238E27FC236}">
                <a16:creationId xmlns:a16="http://schemas.microsoft.com/office/drawing/2014/main" id="{86E236D1-8969-41A3-8F00-824EBEF3BBA9}"/>
              </a:ext>
            </a:extLst>
          </p:cNvPr>
          <p:cNvPicPr>
            <a:picLocks noChangeAspect="1"/>
          </p:cNvPicPr>
          <p:nvPr/>
        </p:nvPicPr>
        <p:blipFill>
          <a:blip r:embed="rId2"/>
          <a:stretch>
            <a:fillRect/>
          </a:stretch>
        </p:blipFill>
        <p:spPr>
          <a:xfrm rot="16200000">
            <a:off x="4217510" y="-450855"/>
            <a:ext cx="4047797" cy="8791662"/>
          </a:xfrm>
          <a:prstGeom prst="rect">
            <a:avLst/>
          </a:prstGeom>
        </p:spPr>
      </p:pic>
    </p:spTree>
    <p:extLst>
      <p:ext uri="{BB962C8B-B14F-4D97-AF65-F5344CB8AC3E}">
        <p14:creationId xmlns:p14="http://schemas.microsoft.com/office/powerpoint/2010/main" val="405391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2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2277869" y="8484"/>
            <a:ext cx="9601200" cy="707637"/>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83099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p>
          <a:p>
            <a:endParaRPr lang="en-US" sz="2400" dirty="0">
              <a:latin typeface="Times New Roman" panose="02020603050405020304" pitchFamily="18" charset="0"/>
              <a:ea typeface="Times New Roman" panose="02020603050405020304" pitchFamily="18" charset="0"/>
            </a:endParaRPr>
          </a:p>
        </p:txBody>
      </p:sp>
      <p:pic>
        <p:nvPicPr>
          <p:cNvPr id="9" name="Content Placeholder 8">
            <a:extLst>
              <a:ext uri="{FF2B5EF4-FFF2-40B4-BE49-F238E27FC236}">
                <a16:creationId xmlns:a16="http://schemas.microsoft.com/office/drawing/2014/main" id="{8C19BC4E-D211-4C16-BEF0-479379969D90}"/>
              </a:ext>
            </a:extLst>
          </p:cNvPr>
          <p:cNvPicPr>
            <a:picLocks noGrp="1" noChangeAspect="1"/>
          </p:cNvPicPr>
          <p:nvPr>
            <p:ph idx="1"/>
          </p:nvPr>
        </p:nvPicPr>
        <p:blipFill>
          <a:blip r:embed="rId2"/>
          <a:stretch>
            <a:fillRect/>
          </a:stretch>
        </p:blipFill>
        <p:spPr>
          <a:xfrm>
            <a:off x="1989191" y="1069940"/>
            <a:ext cx="7734649" cy="5148777"/>
          </a:xfrm>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77F-5822-484C-A3BF-43083DA8585C}"/>
              </a:ext>
            </a:extLst>
          </p:cNvPr>
          <p:cNvSpPr>
            <a:spLocks noGrp="1"/>
          </p:cNvSpPr>
          <p:nvPr>
            <p:ph type="title"/>
          </p:nvPr>
        </p:nvSpPr>
        <p:spPr>
          <a:xfrm>
            <a:off x="4080545" y="243280"/>
            <a:ext cx="3511492" cy="568177"/>
          </a:xfrm>
        </p:spPr>
        <p:txBody>
          <a:bodyPr/>
          <a:lstStyle/>
          <a:p>
            <a:r>
              <a:rPr lang="en-US" b="1" dirty="0">
                <a:solidFill>
                  <a:srgbClr val="FF0000"/>
                </a:solidFill>
                <a:latin typeface="Times New Roman" panose="02020603050405020304" pitchFamily="18" charset="0"/>
                <a:cs typeface="Times New Roman" panose="02020603050405020304" pitchFamily="18" charset="0"/>
              </a:rPr>
              <a:t>Thingspeak Login</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A611E6F8-5AC5-45A7-8554-188CC8D08778}"/>
              </a:ext>
            </a:extLst>
          </p:cNvPr>
          <p:cNvPicPr>
            <a:picLocks noGrp="1" noChangeAspect="1"/>
          </p:cNvPicPr>
          <p:nvPr>
            <p:ph idx="1"/>
          </p:nvPr>
        </p:nvPicPr>
        <p:blipFill>
          <a:blip r:embed="rId2"/>
          <a:stretch>
            <a:fillRect/>
          </a:stretch>
        </p:blipFill>
        <p:spPr>
          <a:xfrm>
            <a:off x="1477433" y="1031875"/>
            <a:ext cx="9237134" cy="5195888"/>
          </a:xfrm>
          <a:prstGeom prst="rect">
            <a:avLst/>
          </a:prstGeom>
        </p:spPr>
      </p:pic>
    </p:spTree>
    <p:extLst>
      <p:ext uri="{BB962C8B-B14F-4D97-AF65-F5344CB8AC3E}">
        <p14:creationId xmlns:p14="http://schemas.microsoft.com/office/powerpoint/2010/main" val="1290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89CB-D690-4517-B0BA-FD40E10ED187}"/>
              </a:ext>
            </a:extLst>
          </p:cNvPr>
          <p:cNvSpPr>
            <a:spLocks noGrp="1"/>
          </p:cNvSpPr>
          <p:nvPr>
            <p:ph type="title"/>
          </p:nvPr>
        </p:nvSpPr>
        <p:spPr>
          <a:xfrm>
            <a:off x="1862356" y="384366"/>
            <a:ext cx="7852095" cy="593344"/>
          </a:xfrm>
        </p:spPr>
        <p:txBody>
          <a:bodyPr/>
          <a:lstStyle/>
          <a:p>
            <a:r>
              <a:rPr lang="en-US" b="1" dirty="0">
                <a:solidFill>
                  <a:srgbClr val="FF0000"/>
                </a:solidFill>
                <a:latin typeface="Times New Roman" panose="02020603050405020304" pitchFamily="18" charset="0"/>
                <a:cs typeface="Times New Roman" panose="02020603050405020304" pitchFamily="18" charset="0"/>
              </a:rPr>
              <a:t>Sensor Real Time Reading Via Thingspeak</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225A9DB-DB10-4313-ABE6-A5C87DF5A596}"/>
              </a:ext>
            </a:extLst>
          </p:cNvPr>
          <p:cNvPicPr>
            <a:picLocks noGrp="1" noChangeAspect="1"/>
          </p:cNvPicPr>
          <p:nvPr>
            <p:ph idx="1"/>
          </p:nvPr>
        </p:nvPicPr>
        <p:blipFill>
          <a:blip r:embed="rId2"/>
          <a:stretch>
            <a:fillRect/>
          </a:stretch>
        </p:blipFill>
        <p:spPr>
          <a:xfrm>
            <a:off x="1392573" y="1526404"/>
            <a:ext cx="9387280" cy="4723393"/>
          </a:xfrm>
          <a:prstGeom prst="rect">
            <a:avLst/>
          </a:prstGeom>
        </p:spPr>
      </p:pic>
    </p:spTree>
    <p:extLst>
      <p:ext uri="{BB962C8B-B14F-4D97-AF65-F5344CB8AC3E}">
        <p14:creationId xmlns:p14="http://schemas.microsoft.com/office/powerpoint/2010/main" val="102167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2795B4-08B0-4495-BCBC-89C109AF0B60}"/>
              </a:ext>
            </a:extLst>
          </p:cNvPr>
          <p:cNvSpPr>
            <a:spLocks noGrp="1"/>
          </p:cNvSpPr>
          <p:nvPr>
            <p:ph type="title"/>
          </p:nvPr>
        </p:nvSpPr>
        <p:spPr>
          <a:xfrm>
            <a:off x="4642608" y="285226"/>
            <a:ext cx="3041708" cy="694012"/>
          </a:xfrm>
        </p:spPr>
        <p:txBody>
          <a:bodyPr/>
          <a:lstStyle/>
          <a:p>
            <a:r>
              <a:rPr lang="en-US" b="1" dirty="0">
                <a:solidFill>
                  <a:srgbClr val="FF0000"/>
                </a:solidFill>
                <a:latin typeface="Times New Roman" panose="02020603050405020304" pitchFamily="18" charset="0"/>
                <a:cs typeface="Times New Roman" panose="02020603050405020304" pitchFamily="18" charset="0"/>
              </a:rPr>
              <a:t>Channel Status</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F397781-C43C-452B-8B0D-BF035B02D6FA}"/>
              </a:ext>
            </a:extLst>
          </p:cNvPr>
          <p:cNvPicPr>
            <a:picLocks noGrp="1" noChangeAspect="1"/>
          </p:cNvPicPr>
          <p:nvPr>
            <p:ph idx="4294967295"/>
          </p:nvPr>
        </p:nvPicPr>
        <p:blipFill>
          <a:blip r:embed="rId2"/>
          <a:stretch>
            <a:fillRect/>
          </a:stretch>
        </p:blipFill>
        <p:spPr>
          <a:xfrm>
            <a:off x="1196975" y="1348787"/>
            <a:ext cx="9798050" cy="5153025"/>
          </a:xfrm>
          <a:prstGeom prst="rect">
            <a:avLst/>
          </a:prstGeom>
        </p:spPr>
      </p:pic>
    </p:spTree>
    <p:extLst>
      <p:ext uri="{BB962C8B-B14F-4D97-AF65-F5344CB8AC3E}">
        <p14:creationId xmlns:p14="http://schemas.microsoft.com/office/powerpoint/2010/main" val="182268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932F-E927-4940-A14E-3C857D1E4B0B}"/>
              </a:ext>
            </a:extLst>
          </p:cNvPr>
          <p:cNvSpPr>
            <a:spLocks noGrp="1"/>
          </p:cNvSpPr>
          <p:nvPr>
            <p:ph type="title"/>
          </p:nvPr>
        </p:nvSpPr>
        <p:spPr>
          <a:xfrm>
            <a:off x="3996654" y="268447"/>
            <a:ext cx="3746383" cy="539953"/>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Patient’s History Data</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989D5AC-0D72-4E64-9220-E896E82FFA80}"/>
              </a:ext>
            </a:extLst>
          </p:cNvPr>
          <p:cNvPicPr>
            <a:picLocks noChangeAspect="1"/>
          </p:cNvPicPr>
          <p:nvPr/>
        </p:nvPicPr>
        <p:blipFill>
          <a:blip r:embed="rId2"/>
          <a:stretch>
            <a:fillRect/>
          </a:stretch>
        </p:blipFill>
        <p:spPr>
          <a:xfrm>
            <a:off x="1015068" y="1073791"/>
            <a:ext cx="10108734" cy="5327009"/>
          </a:xfrm>
          <a:prstGeom prst="rect">
            <a:avLst/>
          </a:prstGeom>
        </p:spPr>
      </p:pic>
    </p:spTree>
    <p:extLst>
      <p:ext uri="{BB962C8B-B14F-4D97-AF65-F5344CB8AC3E}">
        <p14:creationId xmlns:p14="http://schemas.microsoft.com/office/powerpoint/2010/main" val="315658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AF608-2015-4962-AF12-A42D4EDC751E}"/>
              </a:ext>
            </a:extLst>
          </p:cNvPr>
          <p:cNvSpPr>
            <a:spLocks noGrp="1"/>
          </p:cNvSpPr>
          <p:nvPr>
            <p:ph type="title"/>
          </p:nvPr>
        </p:nvSpPr>
        <p:spPr>
          <a:xfrm>
            <a:off x="3304214" y="201336"/>
            <a:ext cx="5583572" cy="660456"/>
          </a:xfrm>
        </p:spPr>
        <p:txBody>
          <a:bodyPr/>
          <a:lstStyle/>
          <a:p>
            <a:r>
              <a:rPr lang="en-US" b="1" dirty="0">
                <a:solidFill>
                  <a:srgbClr val="FF0000"/>
                </a:solidFill>
                <a:latin typeface="Times New Roman" panose="02020603050405020304" pitchFamily="18" charset="0"/>
                <a:cs typeface="Times New Roman" panose="02020603050405020304" pitchFamily="18" charset="0"/>
              </a:rPr>
              <a:t>Notification Through Email</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93E72E8-C7D9-45BE-B1D5-06759DC143E4}"/>
              </a:ext>
            </a:extLst>
          </p:cNvPr>
          <p:cNvPicPr>
            <a:picLocks noGrp="1" noChangeAspect="1"/>
          </p:cNvPicPr>
          <p:nvPr>
            <p:ph idx="1"/>
          </p:nvPr>
        </p:nvPicPr>
        <p:blipFill>
          <a:blip r:embed="rId2"/>
          <a:stretch>
            <a:fillRect/>
          </a:stretch>
        </p:blipFill>
        <p:spPr>
          <a:xfrm>
            <a:off x="1542521" y="1141413"/>
            <a:ext cx="9364133" cy="5267325"/>
          </a:xfrm>
          <a:prstGeom prst="rect">
            <a:avLst/>
          </a:prstGeom>
        </p:spPr>
      </p:pic>
    </p:spTree>
    <p:extLst>
      <p:ext uri="{BB962C8B-B14F-4D97-AF65-F5344CB8AC3E}">
        <p14:creationId xmlns:p14="http://schemas.microsoft.com/office/powerpoint/2010/main" val="289440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7091-DF08-48A1-ABB0-24D5815A0A47}"/>
              </a:ext>
            </a:extLst>
          </p:cNvPr>
          <p:cNvSpPr>
            <a:spLocks noGrp="1"/>
          </p:cNvSpPr>
          <p:nvPr>
            <p:ph type="title"/>
          </p:nvPr>
        </p:nvSpPr>
        <p:spPr>
          <a:xfrm>
            <a:off x="3350702" y="234892"/>
            <a:ext cx="4014831" cy="576566"/>
          </a:xfrm>
        </p:spPr>
        <p:txBody>
          <a:bodyPr/>
          <a:lstStyle/>
          <a:p>
            <a:r>
              <a:rPr lang="en-US" b="1" dirty="0">
                <a:solidFill>
                  <a:srgbClr val="FF0000"/>
                </a:solidFill>
                <a:latin typeface="Times New Roman" panose="02020603050405020304" pitchFamily="18" charset="0"/>
                <a:cs typeface="Times New Roman" panose="02020603050405020304" pitchFamily="18" charset="0"/>
              </a:rPr>
              <a:t>Blynk Display Screen</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1173199-ACBF-4D4D-9368-426D83E0154C}"/>
              </a:ext>
            </a:extLst>
          </p:cNvPr>
          <p:cNvPicPr>
            <a:picLocks noGrp="1" noChangeAspect="1"/>
          </p:cNvPicPr>
          <p:nvPr>
            <p:ph idx="1"/>
          </p:nvPr>
        </p:nvPicPr>
        <p:blipFill>
          <a:blip r:embed="rId2"/>
          <a:stretch>
            <a:fillRect/>
          </a:stretch>
        </p:blipFill>
        <p:spPr>
          <a:xfrm>
            <a:off x="2523577" y="1191936"/>
            <a:ext cx="4841956" cy="5227638"/>
          </a:xfrm>
        </p:spPr>
      </p:pic>
    </p:spTree>
    <p:extLst>
      <p:ext uri="{BB962C8B-B14F-4D97-AF65-F5344CB8AC3E}">
        <p14:creationId xmlns:p14="http://schemas.microsoft.com/office/powerpoint/2010/main" val="210328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28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88FF-CCA3-4C5E-B3D2-4F4968C6A097}"/>
              </a:ext>
            </a:extLst>
          </p:cNvPr>
          <p:cNvSpPr>
            <a:spLocks noGrp="1"/>
          </p:cNvSpPr>
          <p:nvPr>
            <p:ph type="ctrTitle"/>
          </p:nvPr>
        </p:nvSpPr>
        <p:spPr>
          <a:xfrm>
            <a:off x="3408900" y="111968"/>
            <a:ext cx="4235865" cy="562718"/>
          </a:xfrm>
        </p:spPr>
        <p:txBody>
          <a:bodyPr>
            <a:normAutofit/>
          </a:bodyPr>
          <a:lstStyle/>
          <a:p>
            <a:pPr algn="ctr"/>
            <a:r>
              <a:rPr lang="en-IN" sz="3200" b="1" dirty="0">
                <a:solidFill>
                  <a:srgbClr val="FFC000"/>
                </a:solidFill>
                <a:latin typeface="Times New Roman" panose="02020603050405020304" pitchFamily="18" charset="0"/>
                <a:cs typeface="Times New Roman" panose="02020603050405020304" pitchFamily="18" charset="0"/>
              </a:rPr>
              <a:t>IoT APPLICATIONS</a:t>
            </a:r>
          </a:p>
        </p:txBody>
      </p:sp>
      <p:sp>
        <p:nvSpPr>
          <p:cNvPr id="3" name="Content Placeholder 2">
            <a:extLst>
              <a:ext uri="{FF2B5EF4-FFF2-40B4-BE49-F238E27FC236}">
                <a16:creationId xmlns:a16="http://schemas.microsoft.com/office/drawing/2014/main" id="{B5120B3D-151A-4AB7-86BE-3CCA9CE42915}"/>
              </a:ext>
            </a:extLst>
          </p:cNvPr>
          <p:cNvSpPr>
            <a:spLocks noGrp="1"/>
          </p:cNvSpPr>
          <p:nvPr>
            <p:ph type="subTitle" idx="1"/>
          </p:nvPr>
        </p:nvSpPr>
        <p:spPr>
          <a:xfrm>
            <a:off x="472867" y="1051133"/>
            <a:ext cx="8229600" cy="6315341"/>
          </a:xfrm>
        </p:spPr>
        <p:txBody>
          <a:bodyPr>
            <a:noAutofit/>
          </a:bodyPr>
          <a:lstStyle/>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Environmental Monitoring</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Smart Home</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Wearable</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Smart Grid</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Medical &amp; Healthcare</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Connected Vehicle</a:t>
            </a:r>
          </a:p>
          <a:p>
            <a:pPr marL="342900" indent="-342900">
              <a:buClr>
                <a:srgbClr val="C00000"/>
              </a:buClr>
              <a:buFont typeface="Wingdings" panose="05000000000000000000" pitchFamily="2" charset="2"/>
              <a:buChar char="§"/>
            </a:pPr>
            <a:endParaRPr lang="en-IN" sz="2000" b="1" dirty="0">
              <a:solidFill>
                <a:schemeClr val="tx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tx1"/>
                </a:solidFill>
                <a:latin typeface="Times New Roman" panose="02020603050405020304" pitchFamily="18" charset="0"/>
                <a:cs typeface="Times New Roman" panose="02020603050405020304" pitchFamily="18" charset="0"/>
              </a:rPr>
              <a:t>Industrial Automation</a:t>
            </a:r>
          </a:p>
        </p:txBody>
      </p:sp>
      <p:pic>
        <p:nvPicPr>
          <p:cNvPr id="8" name="Picture 7">
            <a:extLst>
              <a:ext uri="{FF2B5EF4-FFF2-40B4-BE49-F238E27FC236}">
                <a16:creationId xmlns:a16="http://schemas.microsoft.com/office/drawing/2014/main" id="{47DC415E-3987-4244-90F3-9D9441C700FA}"/>
              </a:ext>
            </a:extLst>
          </p:cNvPr>
          <p:cNvPicPr>
            <a:picLocks noChangeAspect="1"/>
          </p:cNvPicPr>
          <p:nvPr/>
        </p:nvPicPr>
        <p:blipFill>
          <a:blip r:embed="rId2"/>
          <a:stretch>
            <a:fillRect/>
          </a:stretch>
        </p:blipFill>
        <p:spPr>
          <a:xfrm>
            <a:off x="4904752" y="1202864"/>
            <a:ext cx="7048500" cy="5153025"/>
          </a:xfrm>
          <a:prstGeom prst="rect">
            <a:avLst/>
          </a:prstGeom>
        </p:spPr>
      </p:pic>
    </p:spTree>
    <p:extLst>
      <p:ext uri="{BB962C8B-B14F-4D97-AF65-F5344CB8AC3E}">
        <p14:creationId xmlns:p14="http://schemas.microsoft.com/office/powerpoint/2010/main" val="12599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2"/>
          <a:stretch>
            <a:fillRect/>
          </a:stretch>
        </p:blipFill>
        <p:spPr>
          <a:xfrm>
            <a:off x="7701094" y="3972187"/>
            <a:ext cx="4490906" cy="2885813"/>
          </a:xfrm>
          <a:prstGeom prst="rect">
            <a:avLst/>
          </a:prstGeom>
        </p:spPr>
      </p:pic>
      <p:pic>
        <p:nvPicPr>
          <p:cNvPr id="5" name="Picture 4">
            <a:extLst>
              <a:ext uri="{FF2B5EF4-FFF2-40B4-BE49-F238E27FC236}">
                <a16:creationId xmlns:a16="http://schemas.microsoft.com/office/drawing/2014/main" id="{FCE6DCF1-3987-42B5-A5F6-F8B130A67963}"/>
              </a:ext>
            </a:extLst>
          </p:cNvPr>
          <p:cNvPicPr>
            <a:picLocks noChangeAspect="1"/>
          </p:cNvPicPr>
          <p:nvPr/>
        </p:nvPicPr>
        <p:blipFill>
          <a:blip r:embed="rId3"/>
          <a:stretch>
            <a:fillRect/>
          </a:stretch>
        </p:blipFill>
        <p:spPr>
          <a:xfrm>
            <a:off x="7701094" y="0"/>
            <a:ext cx="4490906" cy="4022521"/>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79507"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4961015" y="512931"/>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6604890" y="2132873"/>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7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008983" y="306026"/>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650759" cy="5196466"/>
          </a:xfrm>
        </p:spPr>
        <p:txBody>
          <a:bodyPr>
            <a:normAutofit lnSpcReduction="10000"/>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070D6AA-C534-4E41-A54F-70BE9D6C6D48}"/>
              </a:ext>
            </a:extLst>
          </p:cNvPr>
          <p:cNvPicPr>
            <a:picLocks noChangeAspect="1"/>
          </p:cNvPicPr>
          <p:nvPr/>
        </p:nvPicPr>
        <p:blipFill>
          <a:blip r:embed="rId2"/>
          <a:stretch>
            <a:fillRect/>
          </a:stretch>
        </p:blipFill>
        <p:spPr>
          <a:xfrm>
            <a:off x="7939043" y="0"/>
            <a:ext cx="4252957" cy="6858000"/>
          </a:xfrm>
          <a:prstGeom prst="rect">
            <a:avLst/>
          </a:prstGeom>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0" y="0"/>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7705440"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5952EC4-6A91-4DAF-A891-72875A176B6C}"/>
              </a:ext>
            </a:extLst>
          </p:cNvPr>
          <p:cNvPicPr>
            <a:picLocks noChangeAspect="1"/>
          </p:cNvPicPr>
          <p:nvPr/>
        </p:nvPicPr>
        <p:blipFill>
          <a:blip r:embed="rId2"/>
          <a:stretch>
            <a:fillRect/>
          </a:stretch>
        </p:blipFill>
        <p:spPr>
          <a:xfrm>
            <a:off x="7902429" y="0"/>
            <a:ext cx="4289571" cy="6858000"/>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3000">
              <a:schemeClr val="bg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F61E74F-3A24-48D4-BFFD-85670E105AFD}"/>
              </a:ext>
            </a:extLst>
          </p:cNvPr>
          <p:cNvPicPr>
            <a:picLocks noChangeAspect="1"/>
          </p:cNvPicPr>
          <p:nvPr/>
        </p:nvPicPr>
        <p:blipFill>
          <a:blip r:embed="rId2"/>
          <a:stretch>
            <a:fillRect/>
          </a:stretch>
        </p:blipFill>
        <p:spPr>
          <a:xfrm>
            <a:off x="5934268" y="65314"/>
            <a:ext cx="6257731" cy="6792686"/>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tx2">
                <a:lumMod val="10000"/>
              </a:schemeClr>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2114997" y="233265"/>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        </a:t>
            </a:r>
            <a:br>
              <a:rPr lang="en-US" sz="3200" b="1" dirty="0">
                <a:solidFill>
                  <a:srgbClr val="FF0000"/>
                </a:solidFill>
                <a:latin typeface="Times New Roman" panose="02020603050405020304" pitchFamily="18" charset="0"/>
                <a:cs typeface="Times New Roman" panose="02020603050405020304" pitchFamily="18" charset="0"/>
              </a:rPr>
            </a:br>
            <a:r>
              <a:rPr lang="en-US" sz="3200" b="1" dirty="0">
                <a:solidFill>
                  <a:srgbClr val="FF0000"/>
                </a:solidFill>
                <a:latin typeface="Times New Roman" panose="02020603050405020304" pitchFamily="18" charset="0"/>
                <a:cs typeface="Times New Roman" panose="02020603050405020304" pitchFamily="18" charset="0"/>
              </a:rPr>
              <a:t>      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5" name="Picture 4">
            <a:extLst>
              <a:ext uri="{FF2B5EF4-FFF2-40B4-BE49-F238E27FC236}">
                <a16:creationId xmlns:a16="http://schemas.microsoft.com/office/drawing/2014/main" id="{172A9748-9445-4C5E-A45D-4B1FC1EE5733}"/>
              </a:ext>
            </a:extLst>
          </p:cNvPr>
          <p:cNvPicPr>
            <a:picLocks noChangeAspect="1"/>
          </p:cNvPicPr>
          <p:nvPr/>
        </p:nvPicPr>
        <p:blipFill>
          <a:blip r:embed="rId2"/>
          <a:stretch>
            <a:fillRect/>
          </a:stretch>
        </p:blipFill>
        <p:spPr>
          <a:xfrm>
            <a:off x="5243803" y="1561696"/>
            <a:ext cx="6948197" cy="5296304"/>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15" name="Picture 14">
            <a:extLst>
              <a:ext uri="{FF2B5EF4-FFF2-40B4-BE49-F238E27FC236}">
                <a16:creationId xmlns:a16="http://schemas.microsoft.com/office/drawing/2014/main" id="{70EFF13A-4AC4-4468-8326-660E9BF3B117}"/>
              </a:ext>
            </a:extLst>
          </p:cNvPr>
          <p:cNvPicPr>
            <a:picLocks noChangeAspect="1"/>
          </p:cNvPicPr>
          <p:nvPr/>
        </p:nvPicPr>
        <p:blipFill>
          <a:blip r:embed="rId2"/>
          <a:stretch>
            <a:fillRect/>
          </a:stretch>
        </p:blipFill>
        <p:spPr>
          <a:xfrm>
            <a:off x="11819" y="1329251"/>
            <a:ext cx="6467475" cy="4305300"/>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2090</TotalTime>
  <Words>1670</Words>
  <Application>Microsoft Office PowerPoint</Application>
  <PresentationFormat>Widescreen</PresentationFormat>
  <Paragraphs>170</Paragraphs>
  <Slides>33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INTRODUCTION</vt:lpstr>
      <vt:lpstr>OBJECTIVES &amp; SCOPE</vt:lpstr>
      <vt:lpstr>EXISTING SYSTEM</vt:lpstr>
      <vt:lpstr>               DRAWBACKS OF EXISTING SYSTEM</vt:lpstr>
      <vt:lpstr>PROPOSED SYSTEM</vt:lpstr>
      <vt:lpstr>ADVANTAGES OF PROPOSED SYSTEM </vt:lpstr>
      <vt:lpstr>BLOCK DIAGRAM</vt:lpstr>
      <vt:lpstr>STEPS</vt:lpstr>
      <vt:lpstr>STEPS</vt:lpstr>
      <vt:lpstr>Project Activity Diagram</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SCREENSHOTS</vt:lpstr>
      <vt:lpstr>                   Final Product</vt:lpstr>
      <vt:lpstr>Thingspeak Login</vt:lpstr>
      <vt:lpstr>Sensor Real Time Reading Via Thingspeak</vt:lpstr>
      <vt:lpstr>Channel Status</vt:lpstr>
      <vt:lpstr>Patient’s History Data</vt:lpstr>
      <vt:lpstr>Notification Through Email</vt:lpstr>
      <vt:lpstr>Blynk Display Screen</vt:lpstr>
      <vt:lpstr>IoT APPLICATIONS</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239</cp:revision>
  <dcterms:created xsi:type="dcterms:W3CDTF">2020-06-10T14:43:33Z</dcterms:created>
  <dcterms:modified xsi:type="dcterms:W3CDTF">2020-07-15T15:15:13Z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